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0" r:id="rId3"/>
    <p:sldId id="273" r:id="rId5"/>
    <p:sldId id="274" r:id="rId6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B300"/>
    <a:srgbClr val="1344BD"/>
    <a:srgbClr val="D7D5B7"/>
    <a:srgbClr val="DAD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3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1034" y="1143000"/>
            <a:ext cx="1735931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58000">
              <a:srgbClr val="D7D5B7"/>
            </a:gs>
            <a:gs pos="18000">
              <a:schemeClr val="accent1"/>
            </a:gs>
            <a:gs pos="46000">
              <a:schemeClr val="accent5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7B4CE-9B18-4147-8953-2D2CE361BC5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DA7E-2223-4DBB-BC7F-6C42D3AE8002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/>
        </p:nvSpPr>
        <p:spPr>
          <a:xfrm>
            <a:off x="179070" y="148590"/>
            <a:ext cx="6430010" cy="11902440"/>
          </a:xfrm>
          <a:prstGeom prst="roundRect">
            <a:avLst/>
          </a:prstGeom>
          <a:solidFill>
            <a:schemeClr val="bg1"/>
          </a:solidFill>
          <a:effectLst>
            <a:glow rad="139700">
              <a:schemeClr val="accent6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indent="0" algn="ctr">
              <a:buNone/>
            </a:pPr>
            <a:r>
              <a:rPr lang="en-IN" b="1" dirty="0">
                <a:sym typeface="+mn-ea"/>
              </a:rPr>
              <a:t>ORGANISED BY</a:t>
            </a:r>
            <a:endParaRPr lang="en-IN" b="1" dirty="0"/>
          </a:p>
          <a:p>
            <a:pPr marL="0" indent="0" algn="ctr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DEPARTMENT OF OPHTHALMOLOGY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ALL INDIA INSTITUTE OF MEDICAL SCIENCES, BATHINDA</a:t>
            </a:r>
            <a:endParaRPr lang="en-IN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2625" y="436245"/>
            <a:ext cx="5424170" cy="252412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337820" y="3136265"/>
            <a:ext cx="595884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ctr">
              <a:buNone/>
            </a:pPr>
            <a:r>
              <a:rPr lang="en-IN" sz="3200" b="1" u="sng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“UNITE FOR A </a:t>
            </a:r>
            <a:endParaRPr lang="en-IN" sz="3200" b="1" u="sng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>
              <a:buNone/>
            </a:pPr>
            <a:r>
              <a:rPr lang="en-IN" sz="3200" b="1" u="sng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GLAUCOMA-FREE WORLD”</a:t>
            </a:r>
            <a:endParaRPr lang="en-IN" sz="3200" b="1" u="sng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179705" y="3110865"/>
            <a:ext cx="6430010" cy="1778635"/>
          </a:xfrm>
          <a:prstGeom prst="flowChartTerminator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ectangles 10"/>
          <p:cNvSpPr/>
          <p:nvPr/>
        </p:nvSpPr>
        <p:spPr>
          <a:xfrm>
            <a:off x="179705" y="5181600"/>
            <a:ext cx="6430010" cy="914400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3600" b="1" u="sng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MARCH 9 -15, 2025 </a:t>
            </a:r>
            <a:endParaRPr lang="en-IN" sz="3600" b="1" u="sng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-635" y="6388100"/>
            <a:ext cx="6610985" cy="54673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 algn="ctr">
              <a:buNone/>
            </a:pPr>
            <a:r>
              <a:rPr lang="en-IN" sz="4200" b="1" dirty="0">
                <a:sym typeface="+mn-ea"/>
              </a:rPr>
              <a:t>ORGANISED BY</a:t>
            </a:r>
            <a:endParaRPr lang="en-IN" sz="3800" b="1" dirty="0"/>
          </a:p>
          <a:p>
            <a:pPr marL="0" indent="0" algn="ctr">
              <a:buNone/>
            </a:pPr>
            <a:r>
              <a:rPr lang="en-IN" sz="4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DEPARTMENT OF OPHTHALMOLOGY</a:t>
            </a:r>
            <a:endParaRPr lang="en-IN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sz="4800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>
              <a:buNone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>
              <a:buNone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>
              <a:buNone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>
              <a:buNone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ALL INDIA INSTITUTE OF MEDICAL SCIENCES, BATHINDA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775" y="8475345"/>
            <a:ext cx="4634230" cy="21666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/>
        </p:nvSpPr>
        <p:spPr>
          <a:xfrm>
            <a:off x="180340" y="191135"/>
            <a:ext cx="6503035" cy="11806555"/>
          </a:xfrm>
          <a:prstGeom prst="round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/>
        </p:nvSpPr>
        <p:spPr>
          <a:xfrm>
            <a:off x="672465" y="10113010"/>
            <a:ext cx="5777865" cy="12515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numCol="2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IN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IN" sz="6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812800" y="786765"/>
            <a:ext cx="1394460" cy="1633220"/>
          </a:xfrm>
          <a:prstGeom prst="rect">
            <a:avLst/>
          </a:prstGeom>
        </p:spPr>
      </p:pic>
      <p:sp>
        <p:nvSpPr>
          <p:cNvPr id="17" name="TextBox 7"/>
          <p:cNvSpPr txBox="1"/>
          <p:nvPr/>
        </p:nvSpPr>
        <p:spPr>
          <a:xfrm>
            <a:off x="45277" y="2173440"/>
            <a:ext cx="289350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16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(DR.) D.K. SINGH</a:t>
            </a:r>
            <a:endParaRPr lang="en-IN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Founder Executive Director AIIMS, Bathinda</a:t>
            </a:r>
            <a:endParaRPr lang="en-IN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9"/>
          <p:cNvSpPr txBox="1"/>
          <p:nvPr/>
        </p:nvSpPr>
        <p:spPr>
          <a:xfrm>
            <a:off x="180682" y="5095258"/>
            <a:ext cx="2757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CO-PATRON</a:t>
            </a:r>
            <a:endParaRPr lang="en-IN" sz="16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AKHILESH PATHAK </a:t>
            </a:r>
            <a:endParaRPr lang="en-IN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Dean Academics, </a:t>
            </a:r>
            <a:endParaRPr lang="en-IN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AIIMS, Bathinda</a:t>
            </a:r>
            <a:endParaRPr lang="en-IN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0"/>
          <p:cNvSpPr txBox="1"/>
          <p:nvPr/>
        </p:nvSpPr>
        <p:spPr>
          <a:xfrm>
            <a:off x="45181" y="8309815"/>
            <a:ext cx="23873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ORGANISING CHAIRPERSON</a:t>
            </a:r>
            <a:endParaRPr lang="en-IN" sz="14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ANURADHA RAJ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and Head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Ophthalmology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2"/>
          <p:cNvSpPr txBox="1"/>
          <p:nvPr/>
        </p:nvSpPr>
        <p:spPr>
          <a:xfrm>
            <a:off x="4470617" y="8302195"/>
            <a:ext cx="23873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ORGANISING SECRETARY</a:t>
            </a:r>
            <a:endParaRPr lang="en-IN" sz="14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SABIA HANDA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Ophthalmology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2387369" y="8242505"/>
            <a:ext cx="238738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ORGANISING SECRETARY</a:t>
            </a:r>
            <a:endParaRPr lang="en-IN" sz="14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VANDANA SHARMA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Ophthalmology</a:t>
            </a:r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3"/>
          <p:cNvSpPr txBox="1"/>
          <p:nvPr/>
        </p:nvSpPr>
        <p:spPr>
          <a:xfrm>
            <a:off x="3789935" y="5094994"/>
            <a:ext cx="28934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IN" sz="16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CO-PATRON </a:t>
            </a:r>
            <a:endParaRPr kumimoji="0" lang="en-IN" sz="16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DR. RAJIV KUMAR GUPTA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Superintendent, </a:t>
            </a:r>
            <a:endParaRPr lang="en-IN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IN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AIIMS, Bathinda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39" y="6530166"/>
            <a:ext cx="1351255" cy="1702857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24" name="TextBox 1"/>
          <p:cNvSpPr txBox="1"/>
          <p:nvPr/>
        </p:nvSpPr>
        <p:spPr>
          <a:xfrm>
            <a:off x="1690535" y="9685559"/>
            <a:ext cx="3287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ORGANISING MEMBERS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400" y="3251200"/>
            <a:ext cx="1573530" cy="1739900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2771775" y="6547485"/>
            <a:ext cx="1347470" cy="1762125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672493" y="3435509"/>
            <a:ext cx="1531496" cy="1642498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8415" y="6547485"/>
            <a:ext cx="1351915" cy="1694815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29" name="Text Box 28"/>
          <p:cNvSpPr txBox="1"/>
          <p:nvPr/>
        </p:nvSpPr>
        <p:spPr>
          <a:xfrm>
            <a:off x="3913505" y="2419668"/>
            <a:ext cx="5080000" cy="829945"/>
          </a:xfrm>
          <a:prstGeom prst="rect">
            <a:avLst/>
          </a:prstGeom>
        </p:spPr>
        <p:txBody>
          <a:bodyPr>
            <a:spAutoFit/>
          </a:bodyPr>
          <a:p>
            <a:r>
              <a:rPr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Prof.(D</a:t>
            </a:r>
            <a:r>
              <a:rPr lang="en-IN"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R</a:t>
            </a:r>
            <a:r>
              <a:rPr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.)M</a:t>
            </a:r>
            <a:r>
              <a:rPr lang="en-IN"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EENU SINGH</a:t>
            </a:r>
            <a:r>
              <a:rPr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 </a:t>
            </a:r>
            <a:endParaRPr sz="1600" b="1">
              <a:solidFill>
                <a:srgbClr val="00B050"/>
              </a:solidFill>
              <a:latin typeface="Times New Roman" panose="02020603050405020304" pitchFamily="18" charset="0"/>
              <a:ea typeface="Poppins"/>
              <a:cs typeface="Times New Roman" panose="02020603050405020304" pitchFamily="18" charset="0"/>
            </a:endParaRPr>
          </a:p>
          <a:p>
            <a:r>
              <a:rPr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Executive </a:t>
            </a:r>
            <a:r>
              <a:rPr lang="en-IN"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Director</a:t>
            </a:r>
            <a:endParaRPr sz="1600" b="1">
              <a:solidFill>
                <a:srgbClr val="00B050"/>
              </a:solidFill>
              <a:latin typeface="Times New Roman" panose="02020603050405020304" pitchFamily="18" charset="0"/>
              <a:ea typeface="Poppins"/>
              <a:cs typeface="Times New Roman" panose="02020603050405020304" pitchFamily="18" charset="0"/>
            </a:endParaRPr>
          </a:p>
          <a:p>
            <a:r>
              <a:rPr sz="1600" b="1">
                <a:solidFill>
                  <a:srgbClr val="00B050"/>
                </a:solidFill>
                <a:latin typeface="Times New Roman" panose="02020603050405020304" pitchFamily="18" charset="0"/>
                <a:ea typeface="Poppins"/>
                <a:cs typeface="Times New Roman" panose="02020603050405020304" pitchFamily="18" charset="0"/>
              </a:rPr>
              <a:t>AIIMS Bathinda</a:t>
            </a:r>
            <a:endParaRPr sz="1600" b="1">
              <a:solidFill>
                <a:srgbClr val="00B050"/>
              </a:solidFill>
              <a:latin typeface="Times New Roman" panose="02020603050405020304" pitchFamily="18" charset="0"/>
              <a:ea typeface="Poppins"/>
              <a:cs typeface="Times New Roman" panose="02020603050405020304" pitchFamily="18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400" y="732155"/>
            <a:ext cx="1400810" cy="1686560"/>
          </a:xfrm>
          <a:prstGeom prst="rect">
            <a:avLst/>
          </a:prstGeom>
        </p:spPr>
      </p:pic>
      <p:sp>
        <p:nvSpPr>
          <p:cNvPr id="31" name="Text Box 30"/>
          <p:cNvSpPr txBox="1"/>
          <p:nvPr/>
        </p:nvSpPr>
        <p:spPr>
          <a:xfrm>
            <a:off x="2023745" y="380365"/>
            <a:ext cx="2286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IN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PATRON</a:t>
            </a:r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3418840" y="10389235"/>
            <a:ext cx="3439160" cy="6985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Dr.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Chetna Saini (JR)</a:t>
            </a: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Dr.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Tanmay Gaidhani (JR)</a:t>
            </a: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 Suvashika Dhingra(JR)</a:t>
            </a: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549275" y="10113010"/>
            <a:ext cx="3317875" cy="1493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Font typeface="Wingdings" panose="05000000000000000000" pitchFamily="2" charset="2"/>
              <a:buChar char="Ø"/>
            </a:pPr>
            <a:endParaRPr lang="en-IN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Dr.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Anurag Singla (SR)</a:t>
            </a: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Dr.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Easther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Daziine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(JR)</a:t>
            </a: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Dr.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Sahil Jain (JR)</a:t>
            </a: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/>
        </p:nvSpPr>
        <p:spPr>
          <a:xfrm>
            <a:off x="159385" y="212090"/>
            <a:ext cx="6502400" cy="11854180"/>
          </a:xfrm>
          <a:prstGeom prst="round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508000" y="694055"/>
            <a:ext cx="5842000" cy="1602740"/>
          </a:xfrm>
          <a:prstGeom prst="flowChartAlternateProcess">
            <a:avLst/>
          </a:prstGeom>
          <a:solidFill>
            <a:schemeClr val="accent6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r>
              <a:rPr lang="en-IN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</a:t>
            </a:r>
            <a:r>
              <a:rPr lang="en-IN" sz="4400" b="1" dirty="0">
                <a:ln w="15875"/>
                <a:gradFill>
                  <a:gsLst>
                    <a:gs pos="0">
                      <a:schemeClr val="accent1"/>
                    </a:gs>
                    <a:gs pos="100000">
                      <a:schemeClr val="accent6"/>
                    </a:gs>
                  </a:gsLst>
                  <a:lin ang="2700000" scaled="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IN" sz="4400" b="1" dirty="0">
                <a:ln w="15875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SCHEDULE OF</a:t>
            </a:r>
            <a:endParaRPr lang="en-IN" sz="4400" b="1" dirty="0">
              <a:ln w="15875"/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IN" sz="4400" b="1" dirty="0">
                <a:ln w="15875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EVENTS</a:t>
            </a:r>
            <a:endParaRPr lang="en-IN" sz="4400" b="1" dirty="0">
              <a:ln w="15875"/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9" name="Picture 8"/>
          <p:cNvPicPr/>
          <p:nvPr/>
        </p:nvPicPr>
        <p:blipFill>
          <a:blip r:embed="rId1"/>
          <a:stretch>
            <a:fillRect/>
          </a:stretch>
        </p:blipFill>
        <p:spPr>
          <a:xfrm>
            <a:off x="720090" y="8231505"/>
            <a:ext cx="5489575" cy="3341370"/>
          </a:xfrm>
          <a:prstGeom prst="rect">
            <a:avLst/>
          </a:prstGeom>
        </p:spPr>
      </p:pic>
      <p:sp>
        <p:nvSpPr>
          <p:cNvPr id="11" name="Rectangles 10"/>
          <p:cNvSpPr/>
          <p:nvPr/>
        </p:nvSpPr>
        <p:spPr>
          <a:xfrm>
            <a:off x="3386455" y="4376420"/>
            <a:ext cx="2964180" cy="19399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6"/>
            </a:bgClr>
          </a:patt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Poster competition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Rectangles 11"/>
          <p:cNvSpPr/>
          <p:nvPr/>
        </p:nvSpPr>
        <p:spPr>
          <a:xfrm>
            <a:off x="3429000" y="6480175"/>
            <a:ext cx="2922270" cy="177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6"/>
            </a:bgClr>
          </a:patt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CME On Glaucoma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Rectangles 12"/>
          <p:cNvSpPr/>
          <p:nvPr/>
        </p:nvSpPr>
        <p:spPr>
          <a:xfrm>
            <a:off x="508000" y="6479540"/>
            <a:ext cx="2759710" cy="176784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6"/>
            </a:bgClr>
          </a:patt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QUIZ  competition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507365" y="4375785"/>
            <a:ext cx="2760345" cy="19399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6"/>
            </a:bgClr>
          </a:patt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Awareness talk at IPD Reception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Rectangles 14"/>
          <p:cNvSpPr/>
          <p:nvPr/>
        </p:nvSpPr>
        <p:spPr>
          <a:xfrm>
            <a:off x="3386455" y="2460625"/>
            <a:ext cx="2963545" cy="175196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6"/>
            </a:bgClr>
          </a:patt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Awareness talk at OPD Reception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Rectangles 9"/>
          <p:cNvSpPr/>
          <p:nvPr/>
        </p:nvSpPr>
        <p:spPr>
          <a:xfrm>
            <a:off x="508000" y="2487295"/>
            <a:ext cx="2759710" cy="172529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6"/>
            </a:bgClr>
          </a:patt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Awareness talk at Peripheral outreach centre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1079</Words>
  <Application>WPS Presentation</Application>
  <PresentationFormat>Widescreen</PresentationFormat>
  <Paragraphs>86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Times New Roman</vt:lpstr>
      <vt:lpstr>Poppins</vt:lpstr>
      <vt:lpstr>Segoe Print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AND LEARN TO PREVENTION, AWARENESS AND TREATMENT</dc:title>
  <dc:creator/>
  <cp:lastModifiedBy>Easther daz</cp:lastModifiedBy>
  <cp:revision>37</cp:revision>
  <dcterms:created xsi:type="dcterms:W3CDTF">2023-08-25T06:19:00Z</dcterms:created>
  <dcterms:modified xsi:type="dcterms:W3CDTF">2025-03-20T02:53:02Z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D08A1C4EEC7F456E8BE0C022433B912F_13</vt:lpwstr>
  </property>
  <property fmtid="{D5CDD505-2E9C-101B-9397-08002B2CF9AE}" pid="3" name="KSOProductBuildVer">
    <vt:lpwstr>1033-12.2.0.20326</vt:lpwstr>
  </property>
</Properties>
</file>